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0"/>
  </p:notes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318" r:id="rId10"/>
    <p:sldId id="319" r:id="rId11"/>
    <p:sldId id="265" r:id="rId12"/>
    <p:sldId id="320" r:id="rId13"/>
    <p:sldId id="321" r:id="rId14"/>
    <p:sldId id="322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275" r:id="rId40"/>
    <p:sldId id="282" r:id="rId41"/>
    <p:sldId id="286" r:id="rId42"/>
    <p:sldId id="313" r:id="rId43"/>
    <p:sldId id="347" r:id="rId44"/>
    <p:sldId id="348" r:id="rId45"/>
    <p:sldId id="349" r:id="rId46"/>
    <p:sldId id="283" r:id="rId47"/>
    <p:sldId id="317" r:id="rId48"/>
    <p:sldId id="284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4F77B-E6B7-4272-8570-C3798A8B3AA2}" v="656" dt="2021-10-20T06:25:37.469"/>
    <p1510:client id="{3629D2C0-0041-42F6-83E4-EC1182865570}" v="2744" dt="2021-10-20T09:51:39.044"/>
    <p1510:client id="{9697CA26-96CA-4F34-925A-7BA492F0CCF9}" v="172" dt="2021-10-06T04:08:06.874"/>
    <p1510:client id="{AEC48E12-54E4-4F95-BAA4-CBC2BAD5C2C9}" v="88" dt="2021-10-19T17:45:01.304"/>
    <p1510:client id="{DB1D2757-AC90-4322-9D1B-D2294E10B97E}" v="2694" dt="2021-10-06T09:32:0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EC4B-960A-4F2C-A9AD-05F2709CA4D8}" type="datetimeFigureOut">
              <a:rPr lang="ru-RU"/>
              <a:t>20.10.2021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9122-DDD3-43A2-98A3-6A71CD6C9DE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02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7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104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427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162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70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034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985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644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687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93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16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743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836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9305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7717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040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923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5332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576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56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011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3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1342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562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2429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6872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902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1615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5107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141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1148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30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990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2772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303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8943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5FEF2D-8E0D-47F7-AA14-A411115B77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56290-28C5-41D4-9CD6-7393397C091B}" type="slidenum">
              <a:rPr lang="ru-RU" altLang="ru-RU"/>
              <a:pPr algn="r"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4ECA365-10D6-4703-9AC0-EDFC2290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7DD9B5B-590B-4267-BB74-7E298A0A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184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54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05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5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45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178878"/>
            <a:ext cx="9144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6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23744"/>
            <a:ext cx="105156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273"/>
            <a:ext cx="105156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414016"/>
            <a:ext cx="515620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414015"/>
            <a:ext cx="515620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077" y="1033273"/>
            <a:ext cx="105156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25078" y="2099469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3006725"/>
            <a:ext cx="5158316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099469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06726"/>
            <a:ext cx="5183717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606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4"/>
            <a:ext cx="3932767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5"/>
            <a:ext cx="3932767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279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606040"/>
            <a:ext cx="105156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1152143"/>
            <a:ext cx="2628900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1152144"/>
            <a:ext cx="7683500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89" y="1197276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336" y="2693773"/>
            <a:ext cx="11132065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20.10.2021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29"/>
            <a:ext cx="12192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7393853" y="-44722"/>
            <a:ext cx="4798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31999" y="6419001"/>
            <a:ext cx="196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2003076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1/getting-started/download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book.ru/css-grid/" TargetMode="External"/><Relationship Id="rId2" Type="http://schemas.openxmlformats.org/officeDocument/2006/relationships/hyperlink" Target="https://habr.com/ru/company/macloud/blog/564182/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proglib.io/p/css-grid-vs-bootstrap" TargetMode="External"/><Relationship Id="rId4" Type="http://schemas.openxmlformats.org/officeDocument/2006/relationships/hyperlink" Target="https://cssgridgarden.com/#ru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6800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6771" y="6083372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4" y="1718430"/>
            <a:ext cx="8452735" cy="2009612"/>
          </a:xfrm>
        </p:spPr>
        <p:txBody>
          <a:bodyPr lIns="91440" tIns="45720" rIns="91440" bIns="45720" anchor="b"/>
          <a:lstStyle/>
          <a:p>
            <a:pPr algn="ctr"/>
            <a:r>
              <a:rPr lang="ru-RU" altLang="ru-RU" sz="4800" b="1" dirty="0">
                <a:cs typeface="Calibri Light"/>
              </a:rPr>
              <a:t>Разработка клиентских частей интернет ресурсов </a:t>
            </a:r>
            <a:br>
              <a:rPr lang="ru-RU" altLang="ru-RU" sz="4800" dirty="0"/>
            </a:br>
            <a:r>
              <a:rPr lang="ru-RU" altLang="ru-RU" sz="4800" b="1" dirty="0"/>
              <a:t>осень-зима 2021</a:t>
            </a:r>
            <a:endParaRPr lang="ru-RU" sz="4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ФИО преподавателя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ru-RU" altLang="ru-RU" dirty="0"/>
              <a:t>Матчин Василий Тимофеевич</a:t>
            </a:r>
            <a:endParaRPr lang="ru-RU" altLang="ru-RU" sz="1400" i="1" dirty="0"/>
          </a:p>
          <a:p>
            <a:endParaRPr lang="ru-RU" dirty="0"/>
          </a:p>
          <a:p>
            <a:r>
              <a:rPr lang="en-US" dirty="0"/>
              <a:t>e-mail: matchin@mirea.ru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0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40517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11111"/>
                </a:solidFill>
                <a:latin typeface="Arial"/>
                <a:cs typeface="Arial"/>
              </a:rPr>
              <a:t>grid-template-rows</a:t>
            </a:r>
            <a:r>
              <a:rPr lang="en-US" b="1" dirty="0">
                <a:solidFill>
                  <a:srgbClr val="111111"/>
                </a:solidFill>
                <a:latin typeface="Arial"/>
                <a:ea typeface="+mn-lt"/>
                <a:cs typeface="Arial"/>
              </a:rPr>
              <a:t> </a:t>
            </a:r>
            <a:r>
              <a:rPr lang="en-US">
                <a:latin typeface="Arial"/>
                <a:ea typeface="+mn-lt"/>
                <a:cs typeface="+mn-lt"/>
              </a:rPr>
              <a:t>- используется для определения </a:t>
            </a:r>
            <a:r>
              <a:rPr lang="en-US" b="1">
                <a:latin typeface="Arial"/>
                <a:ea typeface="+mn-lt"/>
                <a:cs typeface="+mn-lt"/>
              </a:rPr>
              <a:t>количества и высоты</a:t>
            </a:r>
            <a:r>
              <a:rPr lang="en-US">
                <a:latin typeface="Arial"/>
                <a:ea typeface="+mn-lt"/>
                <a:cs typeface="+mn-lt"/>
              </a:rPr>
              <a:t> строк. При этом, можно определять как высоту каждой колонки в отдельности, так и устанавливать высоту всех строк с помощью функции repeat()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A67DAC-552F-4139-94E1-F71C11BDA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821944"/>
            <a:ext cx="5167745" cy="274677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2951433-119E-419E-9EE5-8B68116D9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560" y="3321651"/>
            <a:ext cx="6440631" cy="175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+mn-lt"/>
              </a:rPr>
              <a:t>column-gap </a:t>
            </a:r>
            <a:r>
              <a:rPr lang="en-US" dirty="0">
                <a:solidFill>
                  <a:srgbClr val="000000"/>
                </a:solidFill>
                <a:latin typeface="Arial"/>
                <a:cs typeface="Calibri"/>
              </a:rPr>
              <a:t>-</a:t>
            </a:r>
            <a:r>
              <a:rPr lang="en-US">
                <a:latin typeface="Arial"/>
                <a:ea typeface="+mn-lt"/>
                <a:cs typeface="+mn-lt"/>
              </a:rPr>
              <a:t> используется для добавления отступа между </a:t>
            </a:r>
            <a:r>
              <a:rPr lang="en-US" b="1">
                <a:latin typeface="Arial"/>
                <a:ea typeface="+mn-lt"/>
                <a:cs typeface="+mn-lt"/>
              </a:rPr>
              <a:t>колонками</a:t>
            </a:r>
            <a:endParaRPr lang="en-US">
              <a:latin typeface="Arial"/>
              <a:ea typeface="+mn-lt"/>
              <a:cs typeface="+mn-lt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4404C4-1EA1-491D-A704-0146E898D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263" y="2196371"/>
            <a:ext cx="4985406" cy="2850636"/>
          </a:xfrm>
          <a:prstGeom prst="rect">
            <a:avLst/>
          </a:prstGeom>
        </p:spPr>
      </p:pic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0A39C3C6-4F51-42EB-A648-F159D916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332" y="5453369"/>
            <a:ext cx="7893267" cy="58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031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+mn-lt"/>
              </a:rPr>
              <a:t>row-gap </a:t>
            </a:r>
            <a:r>
              <a:rPr lang="en-US" dirty="0">
                <a:solidFill>
                  <a:srgbClr val="000000"/>
                </a:solidFill>
                <a:latin typeface="Arial"/>
                <a:cs typeface="Calibri"/>
              </a:rPr>
              <a:t>-</a:t>
            </a:r>
            <a:r>
              <a:rPr lang="en-US">
                <a:latin typeface="Arial"/>
                <a:ea typeface="+mn-lt"/>
                <a:cs typeface="+mn-lt"/>
              </a:rPr>
              <a:t> используется для добавления отступа между </a:t>
            </a:r>
            <a:r>
              <a:rPr lang="en-US" b="1">
                <a:latin typeface="Arial"/>
                <a:ea typeface="+mn-lt"/>
                <a:cs typeface="+mn-lt"/>
              </a:rPr>
              <a:t>строками</a:t>
            </a:r>
            <a:endParaRPr lang="en-US">
              <a:latin typeface="Arial"/>
              <a:ea typeface="+mn-lt"/>
              <a:cs typeface="+mn-lt"/>
            </a:endParaRP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8BAB48BB-557C-4108-B5F2-EDFFAAB94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193" y="2700349"/>
            <a:ext cx="7017405" cy="2026610"/>
          </a:xfrm>
          <a:prstGeom prst="rect">
            <a:avLst/>
          </a:prstGeom>
        </p:spPr>
      </p:pic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CCF3AB-545C-43C8-BC52-085D43E2C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" y="2450371"/>
            <a:ext cx="4451130" cy="25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95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+mn-lt"/>
              </a:rPr>
              <a:t>justify-items</a:t>
            </a:r>
            <a:r>
              <a:rPr lang="en-US" b="1" dirty="0">
                <a:latin typeface="Arial"/>
                <a:ea typeface="+mn-lt"/>
                <a:cs typeface="+mn-lt"/>
              </a:rPr>
              <a:t> </a:t>
            </a:r>
            <a:r>
              <a:rPr lang="en-US">
                <a:solidFill>
                  <a:srgbClr val="000000"/>
                </a:solidFill>
                <a:latin typeface="Arial"/>
                <a:cs typeface="Calibri"/>
              </a:rPr>
              <a:t>-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>
                <a:latin typeface="Arial"/>
                <a:ea typeface="+mn-lt"/>
                <a:cs typeface="+mn-lt"/>
              </a:rPr>
              <a:t>используется для позиционирования грид-элементов внутри грид-контейнера вдоль </a:t>
            </a:r>
            <a:r>
              <a:rPr lang="en-US" b="1">
                <a:latin typeface="Arial"/>
                <a:ea typeface="+mn-lt"/>
                <a:cs typeface="+mn-lt"/>
              </a:rPr>
              <a:t>главной оси</a:t>
            </a:r>
            <a:r>
              <a:rPr lang="en-US">
                <a:latin typeface="Arial"/>
                <a:ea typeface="+mn-lt"/>
                <a:cs typeface="+mn-lt"/>
              </a:rPr>
              <a:t>. Оно принимает </a:t>
            </a:r>
            <a:r>
              <a:rPr lang="en-US" b="1">
                <a:latin typeface="Arial"/>
                <a:ea typeface="+mn-lt"/>
                <a:cs typeface="+mn-lt"/>
              </a:rPr>
              <a:t>4</a:t>
            </a:r>
            <a:r>
              <a:rPr lang="en-US">
                <a:latin typeface="Arial"/>
                <a:ea typeface="+mn-lt"/>
                <a:cs typeface="+mn-lt"/>
              </a:rPr>
              <a:t> возможных значения</a:t>
            </a:r>
          </a:p>
        </p:txBody>
      </p:sp>
      <p:pic>
        <p:nvPicPr>
          <p:cNvPr id="3" name="Рисунок 6" descr="Изображение выглядит как текст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B1BE00F-62F9-4C24-8857-598FFED6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92" y="2835810"/>
            <a:ext cx="3802993" cy="3213678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E6993FC-43AB-4B47-8F22-A930EBAB1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193" y="2856039"/>
            <a:ext cx="3802993" cy="31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76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justify-items </a:t>
            </a:r>
            <a:endParaRPr lang="ru-RU"/>
          </a:p>
        </p:txBody>
      </p:sp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448FC22-3A66-4B51-B898-D213CB64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48" y="2699267"/>
            <a:ext cx="4582510" cy="2817051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8E26D8A-6B70-4ADB-873E-A4B4A60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089" y="3425543"/>
            <a:ext cx="6570717" cy="106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11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justify-items 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B7329D-495B-4F2F-8AA1-BF93254D7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9" y="2643062"/>
            <a:ext cx="4354785" cy="2500290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25E7F0DA-D0DE-450A-B0F3-C6D04B832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986" y="3327387"/>
            <a:ext cx="6167820" cy="9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85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justify-items 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97E55F-C2AA-47AE-967C-47519C14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2" y="2564233"/>
            <a:ext cx="4512441" cy="2579118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B090C7B-4019-437E-AF68-DECB6F2E7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28" y="3259940"/>
            <a:ext cx="6956096" cy="108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1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justify-items 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F171D7-7517-4367-AE60-2E31F7F78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8" y="2564233"/>
            <a:ext cx="4337268" cy="2482774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86412DC1-93C5-47C2-8057-DEBB18899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04" y="3050483"/>
            <a:ext cx="7288924" cy="11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03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align-items - </a:t>
            </a:r>
            <a:r>
              <a:rPr lang="en-US">
                <a:latin typeface="Arial"/>
                <a:ea typeface="+mn-lt"/>
                <a:cs typeface="+mn-lt"/>
              </a:rPr>
              <a:t>используется для позиционирования грид-элементов внутри грид-контейера вдоль </a:t>
            </a:r>
            <a:r>
              <a:rPr lang="en-US" b="1">
                <a:latin typeface="Arial"/>
                <a:ea typeface="+mn-lt"/>
                <a:cs typeface="+mn-lt"/>
              </a:rPr>
              <a:t>поперечной оси</a:t>
            </a:r>
            <a:r>
              <a:rPr lang="en-US">
                <a:latin typeface="Arial"/>
                <a:ea typeface="+mn-lt"/>
                <a:cs typeface="+mn-lt"/>
              </a:rPr>
              <a:t>. Оно принимает </a:t>
            </a:r>
            <a:r>
              <a:rPr lang="en-US" b="1">
                <a:latin typeface="Arial"/>
                <a:ea typeface="+mn-lt"/>
                <a:cs typeface="+mn-lt"/>
              </a:rPr>
              <a:t>4</a:t>
            </a:r>
            <a:r>
              <a:rPr lang="en-US">
                <a:latin typeface="Arial"/>
                <a:ea typeface="+mn-lt"/>
                <a:cs typeface="+mn-lt"/>
              </a:rPr>
              <a:t> возможных значения</a:t>
            </a:r>
            <a:endParaRPr lang="ru-RU">
              <a:latin typeface="Arial"/>
              <a:cs typeface="Arial"/>
            </a:endParaRPr>
          </a:p>
        </p:txBody>
      </p:sp>
      <p:pic>
        <p:nvPicPr>
          <p:cNvPr id="6" name="Рисунок 6" descr="Изображение выглядит как текст, галерея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07B87995-4E2F-42EC-99C8-FBEC1EBA8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9434" y="2626871"/>
            <a:ext cx="5108027" cy="32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9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align-items </a:t>
            </a:r>
            <a:endParaRPr lang="en-US">
              <a:latin typeface="Arial"/>
              <a:cs typeface="Calibri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87E003-1D82-4531-AC9D-0B2B84B7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93" y="2524094"/>
            <a:ext cx="4836510" cy="297470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E792862-29C3-4514-BDA0-B1469C455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745" y="2960475"/>
            <a:ext cx="6307958" cy="211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04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0" y="3003197"/>
            <a:ext cx="11362849" cy="850821"/>
          </a:xfrm>
        </p:spPr>
        <p:txBody>
          <a:bodyPr lIns="91440" tIns="45720" rIns="91440" bIns="45720" anchor="b"/>
          <a:lstStyle/>
          <a:p>
            <a:r>
              <a:rPr lang="ru-RU" altLang="ru-RU"/>
              <a:t>Модуль CSS Grid </a:t>
            </a:r>
            <a:r>
              <a:rPr lang="ru-RU">
                <a:ea typeface="+mj-lt"/>
                <a:cs typeface="+mj-lt"/>
              </a:rPr>
              <a:t>Layout</a:t>
            </a:r>
            <a:endParaRPr lang="ru-RU" altLang="ru-RU">
              <a:cs typeface="Calibri Light"/>
            </a:endParaRP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C1B65F80-40E4-4163-81DA-43F424C0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ru-RU" dirty="0"/>
              <a:t>Лекция 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ECCFE-4858-4438-AEC8-CF097698ED0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1245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align-items </a:t>
            </a:r>
            <a:endParaRPr lang="en-US">
              <a:latin typeface="Arial"/>
              <a:cs typeface="Calibri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1202EFF-FBA6-459F-BB4F-7614603B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72" y="2471542"/>
            <a:ext cx="4696372" cy="2860845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0ABFC9BE-CB18-4E08-B1BD-20DD6A215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124" y="2635298"/>
            <a:ext cx="6649544" cy="222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42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align-items </a:t>
            </a:r>
            <a:endParaRPr lang="en-US">
              <a:latin typeface="Arial"/>
              <a:cs typeface="Calibri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CEBC0B-D2A2-4986-9DB5-0A9D65C58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6" y="2352577"/>
            <a:ext cx="4591268" cy="3011190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EE836DCC-A046-4292-ACFD-534BC77A2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331" y="2690787"/>
            <a:ext cx="6947337" cy="232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97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align-items </a:t>
            </a:r>
            <a:endParaRPr lang="en-US">
              <a:latin typeface="Arial"/>
              <a:cs typeface="Calibri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C3B9B6D-F069-475D-80E4-4A1FAA8B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31" y="2440164"/>
            <a:ext cx="4328509" cy="2836017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81AC2F97-1F5A-4158-BB5C-941E081AD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2555344"/>
            <a:ext cx="7402786" cy="248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0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justify-content - </a:t>
            </a:r>
            <a:r>
              <a:rPr lang="en-US" dirty="0" err="1">
                <a:latin typeface="Arial"/>
                <a:ea typeface="+mn-lt"/>
                <a:cs typeface="+mn-lt"/>
              </a:rPr>
              <a:t>используется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для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позиционирования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самого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грида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внутри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грид-контейнера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вдоль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b="1" dirty="0" err="1">
                <a:latin typeface="Arial"/>
                <a:ea typeface="+mn-lt"/>
                <a:cs typeface="+mn-lt"/>
              </a:rPr>
              <a:t>основной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оси</a:t>
            </a:r>
            <a:endParaRPr lang="ru-RU" dirty="0" err="1">
              <a:latin typeface="Arial"/>
              <a:cs typeface="Arial"/>
            </a:endParaRPr>
          </a:p>
        </p:txBody>
      </p:sp>
      <p:pic>
        <p:nvPicPr>
          <p:cNvPr id="3" name="Рисунок 3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DFA6AFE2-0647-45B2-842A-710C5CC9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42" y="2628813"/>
            <a:ext cx="4442372" cy="3159409"/>
          </a:xfrm>
          <a:prstGeom prst="rect">
            <a:avLst/>
          </a:prstGeom>
        </p:spPr>
      </p:pic>
      <p:pic>
        <p:nvPicPr>
          <p:cNvPr id="4" name="Рисунок 7">
            <a:extLst>
              <a:ext uri="{FF2B5EF4-FFF2-40B4-BE49-F238E27FC236}">
                <a16:creationId xmlns:a16="http://schemas.microsoft.com/office/drawing/2014/main" id="{20F1F824-5172-4616-BA77-CE29A1DFA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83" y="2629229"/>
            <a:ext cx="4792717" cy="315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493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justify-content. </a:t>
            </a:r>
            <a:r>
              <a:rPr lang="en-US" dirty="0" err="1">
                <a:latin typeface="Arial"/>
                <a:ea typeface="+mn-lt"/>
                <a:cs typeface="Arial"/>
              </a:rPr>
              <a:t>Сделаем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заготовку</a:t>
            </a:r>
            <a:r>
              <a:rPr lang="en-US" dirty="0">
                <a:latin typeface="Arial"/>
                <a:ea typeface="+mn-lt"/>
                <a:cs typeface="Arial"/>
              </a:rPr>
              <a:t>. </a:t>
            </a:r>
            <a:r>
              <a:rPr lang="en-US" dirty="0" err="1">
                <a:latin typeface="Arial"/>
                <a:ea typeface="+mn-lt"/>
                <a:cs typeface="Arial"/>
              </a:rPr>
              <a:t>Рассмотрим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первые</a:t>
            </a:r>
            <a:r>
              <a:rPr lang="en-US" dirty="0">
                <a:latin typeface="Arial"/>
                <a:ea typeface="+mn-lt"/>
                <a:cs typeface="Arial"/>
              </a:rPr>
              <a:t> </a:t>
            </a:r>
            <a:r>
              <a:rPr lang="en-US" dirty="0" err="1">
                <a:latin typeface="Arial"/>
                <a:ea typeface="+mn-lt"/>
                <a:cs typeface="Arial"/>
              </a:rPr>
              <a:t>четырё</a:t>
            </a:r>
            <a:r>
              <a:rPr lang="en-US" dirty="0">
                <a:latin typeface="Arial"/>
                <a:ea typeface="+mn-lt"/>
                <a:cs typeface="Arial"/>
              </a:rPr>
              <a:t> </a:t>
            </a:r>
            <a:r>
              <a:rPr lang="en-US" dirty="0" err="1">
                <a:latin typeface="Arial"/>
                <a:ea typeface="+mn-lt"/>
                <a:cs typeface="Arial"/>
              </a:rPr>
              <a:t>значения</a:t>
            </a:r>
            <a:endParaRPr lang="ru-RU" dirty="0" err="1">
              <a:cs typeface="Calibri" panose="020F0502020204030204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4CAF32-D304-4096-BEAB-8A80C749A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2084714"/>
            <a:ext cx="3426373" cy="2390778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A51F1D-5602-4E14-9CF6-4BCD1ED6E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469" y="2042370"/>
            <a:ext cx="3925613" cy="2387878"/>
          </a:xfrm>
          <a:prstGeom prst="rect">
            <a:avLst/>
          </a:prstGeom>
        </p:spPr>
      </p:pic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2A4255C4-CAF3-4523-A04A-BE15444AE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93" y="4509283"/>
            <a:ext cx="5195613" cy="213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4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justify-content.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11" name="Рисунок 11">
            <a:extLst>
              <a:ext uri="{FF2B5EF4-FFF2-40B4-BE49-F238E27FC236}">
                <a16:creationId xmlns:a16="http://schemas.microsoft.com/office/drawing/2014/main" id="{2A4255C4-CAF3-4523-A04A-BE15444AE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124" y="2757558"/>
            <a:ext cx="5195613" cy="2139917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6A85074-1F59-4F47-8E29-5AB71F9652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48" y="2437173"/>
            <a:ext cx="4258441" cy="280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94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43159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justify-content.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59C650A-AE02-484C-A378-F11A3C97C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090" y="2466440"/>
            <a:ext cx="4381062" cy="2871052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2987AB5-F80B-412A-BEE4-30B986D8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534073"/>
            <a:ext cx="5764923" cy="24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186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justify-content.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12E014A0-C64F-4AED-BA2A-D62F043B3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83" y="2247474"/>
            <a:ext cx="4564993" cy="2993673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66EE233-EE5E-4E6A-A706-2DEDEE34B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227" y="2448607"/>
            <a:ext cx="6281681" cy="259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96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justify-content. 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1AD0FA-4176-41E0-AC7C-FFFE193BA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228" y="2350697"/>
            <a:ext cx="6649544" cy="2769708"/>
          </a:xfrm>
          <a:prstGeom prst="rect">
            <a:avLst/>
          </a:prstGeom>
        </p:spPr>
      </p:pic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5F6946-CD97-4B0E-BBA0-B843B350A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331" y="2212439"/>
            <a:ext cx="4678855" cy="306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711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align-content - </a:t>
            </a:r>
            <a:r>
              <a:rPr lang="en-US" dirty="0" err="1">
                <a:latin typeface="Arial"/>
                <a:ea typeface="+mn-lt"/>
                <a:cs typeface="+mn-lt"/>
              </a:rPr>
              <a:t>используется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для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позиционирования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самого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грида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внутри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грид-контейнера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вдоль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b="1" dirty="0" err="1">
                <a:latin typeface="Arial"/>
                <a:ea typeface="+mn-lt"/>
                <a:cs typeface="+mn-lt"/>
              </a:rPr>
              <a:t>поперечной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оси</a:t>
            </a:r>
            <a:endParaRPr lang="ru-RU" dirty="0" err="1">
              <a:latin typeface="Arial"/>
              <a:cs typeface="Arial"/>
            </a:endParaRPr>
          </a:p>
        </p:txBody>
      </p:sp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FF16C757-9A98-4866-841B-8713E44F1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688958"/>
            <a:ext cx="6395544" cy="3117947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A26A5D0-6E05-472E-9727-483BB1336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952" y="2690355"/>
            <a:ext cx="4065752" cy="311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537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80231" y="845644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 Layout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698" y="1648207"/>
            <a:ext cx="9239745" cy="88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ru-RU" sz="1800" b="1">
                <a:latin typeface="Arial"/>
                <a:cs typeface="Arial"/>
              </a:rPr>
              <a:t>W3C (Консорциум Всемирной паутины)</a:t>
            </a:r>
            <a:r>
              <a:rPr lang="ru-RU" sz="1800">
                <a:latin typeface="Arial"/>
                <a:cs typeface="Arial"/>
              </a:rPr>
              <a:t> описывает модуль </a:t>
            </a:r>
            <a:r>
              <a:rPr lang="ru-RU" sz="1800" b="1">
                <a:latin typeface="Arial"/>
                <a:cs typeface="Arial"/>
              </a:rPr>
              <a:t>CSS Grid Layout</a:t>
            </a:r>
            <a:r>
              <a:rPr lang="ru-RU" sz="1800">
                <a:latin typeface="Arial"/>
                <a:cs typeface="Arial"/>
              </a:rPr>
              <a:t> как систему двумерного макета, оптимизированного для дизайна пользовательского интерфейса.</a:t>
            </a:r>
            <a:endParaRPr lang="ru-RU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B18F9097-980E-4097-9F3A-C23BA81C4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124" y="3209268"/>
            <a:ext cx="4827751" cy="2716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Свойства дочерних элементов </a:t>
            </a:r>
            <a:endParaRPr lang="en-US" b="1">
              <a:latin typeface="Arial"/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7258A35-C810-49EE-A4C0-D19CA971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6593" y="2464686"/>
            <a:ext cx="5995852" cy="321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35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ea typeface="+mn-lt"/>
                <a:cs typeface="Arial"/>
              </a:rPr>
              <a:t>Перед началом работы со свойствами дочерних элементов включим просмотр </a:t>
            </a:r>
            <a:r>
              <a:rPr lang="en-US" b="1">
                <a:latin typeface="Arial"/>
                <a:ea typeface="+mn-lt"/>
                <a:cs typeface="Arial"/>
              </a:rPr>
              <a:t>сетки в панели разработчика:</a:t>
            </a:r>
          </a:p>
          <a:p>
            <a:r>
              <a:rPr lang="en-US" b="1">
                <a:latin typeface="Arial"/>
                <a:cs typeface="Arial"/>
              </a:rPr>
              <a:t>1) Нажимаем F12 или ПКМ по нужному элементу =&gt; "Исследовать элемент"</a:t>
            </a:r>
          </a:p>
          <a:p>
            <a:r>
              <a:rPr lang="en-US" b="1">
                <a:latin typeface="Arial"/>
                <a:cs typeface="Arial"/>
              </a:rPr>
              <a:t>2) Включаем визуализацию сетки путём обычного нажатия на кнопку </a:t>
            </a:r>
            <a:endParaRPr lang="en-US" b="1" dirty="0">
              <a:latin typeface="Arial"/>
              <a:cs typeface="Arial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C9FBFE6-7816-4B09-BE3C-5CD8BD9DD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982" y="2892589"/>
            <a:ext cx="4059620" cy="3458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95FFE8-41B0-4C06-90EA-AEC132DF1EEE}"/>
              </a:ext>
            </a:extLst>
          </p:cNvPr>
          <p:cNvSpPr txBox="1"/>
          <p:nvPr/>
        </p:nvSpPr>
        <p:spPr>
          <a:xfrm>
            <a:off x="1886607" y="36295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>
                <a:latin typeface="Arial"/>
                <a:cs typeface="Calibri"/>
              </a:rPr>
              <a:t>Результат</a:t>
            </a: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36F5B40-94B8-45BB-9D98-5BC206502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808" y="3863318"/>
            <a:ext cx="2797831" cy="273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1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Создадим новую сетку: 12 колонок, 6 строк. Поместим 6 элементов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FF843E-B511-421E-A628-F78598DB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883" y="2899266"/>
            <a:ext cx="3732924" cy="2609743"/>
          </a:xfrm>
          <a:prstGeom prst="rect">
            <a:avLst/>
          </a:prstGeom>
        </p:spPr>
      </p:pic>
      <p:pic>
        <p:nvPicPr>
          <p:cNvPr id="4" name="Рисунок 8">
            <a:extLst>
              <a:ext uri="{FF2B5EF4-FFF2-40B4-BE49-F238E27FC236}">
                <a16:creationId xmlns:a16="http://schemas.microsoft.com/office/drawing/2014/main" id="{74D404B2-FBE2-41B9-BB1A-D08D0C5D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296" y="2314062"/>
            <a:ext cx="3995682" cy="1967118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CBF6953A-759D-4E20-AB29-0E6E6CF5A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5573" y="4382669"/>
            <a:ext cx="3969406" cy="206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68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grid-column – растягивает данный элемент на определённое количество колонок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0545EB-C2CD-4B28-A05E-AAF91781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9" y="2740856"/>
            <a:ext cx="4521200" cy="2208358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4B9417D-7BFB-4DF7-AA57-1DE840B15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745" y="2380314"/>
            <a:ext cx="6991130" cy="29206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912BFD-C4DB-4223-BABA-9F0B2DAE0944}"/>
              </a:ext>
            </a:extLst>
          </p:cNvPr>
          <p:cNvSpPr txBox="1"/>
          <p:nvPr/>
        </p:nvSpPr>
        <p:spPr>
          <a:xfrm>
            <a:off x="1019503" y="5889297"/>
            <a:ext cx="9066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Calibri"/>
              </a:rPr>
              <a:t>Ключевое слово span обозначает количество колонок, на которые должен растянутья </a:t>
            </a:r>
            <a:r>
              <a:rPr lang="ru-RU" dirty="0">
                <a:latin typeface="Arial"/>
                <a:cs typeface="Calibri"/>
              </a:rPr>
              <a:t>элемент</a:t>
            </a:r>
          </a:p>
        </p:txBody>
      </p:sp>
    </p:spTree>
    <p:extLst>
      <p:ext uri="{BB962C8B-B14F-4D97-AF65-F5344CB8AC3E}">
        <p14:creationId xmlns:p14="http://schemas.microsoft.com/office/powerpoint/2010/main" val="35848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grid-column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12BFD-C4DB-4223-BABA-9F0B2DAE0944}"/>
              </a:ext>
            </a:extLst>
          </p:cNvPr>
          <p:cNvSpPr txBox="1"/>
          <p:nvPr/>
        </p:nvSpPr>
        <p:spPr>
          <a:xfrm>
            <a:off x="1019503" y="5214883"/>
            <a:ext cx="9066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Calibri"/>
              </a:rPr>
              <a:t>Верхняя запись позволяет указать точные границы колонок, на которые должен </a:t>
            </a:r>
            <a:r>
              <a:rPr lang="ru-RU" dirty="0">
                <a:latin typeface="Arial"/>
                <a:cs typeface="Calibri"/>
              </a:rPr>
              <a:t>растянуться данный элемент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09996301-FF0E-43F7-8E62-FA54AB5F1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883" y="2240435"/>
            <a:ext cx="6526924" cy="2771268"/>
          </a:xfrm>
          <a:prstGeom prst="rect">
            <a:avLst/>
          </a:prstGeom>
        </p:spPr>
      </p:pic>
      <p:pic>
        <p:nvPicPr>
          <p:cNvPr id="4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B06633-FBF6-45E5-A6F2-BB1B4A6C1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11" y="2243819"/>
            <a:ext cx="4197131" cy="2580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75DA5F-C518-4FDF-A609-6B2D501E76DB}"/>
              </a:ext>
            </a:extLst>
          </p:cNvPr>
          <p:cNvSpPr txBox="1"/>
          <p:nvPr/>
        </p:nvSpPr>
        <p:spPr>
          <a:xfrm>
            <a:off x="1019502" y="6046951"/>
            <a:ext cx="9066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u="sng">
                <a:solidFill>
                  <a:srgbClr val="FF0000"/>
                </a:solidFill>
                <a:latin typeface="Arial"/>
                <a:cs typeface="Calibri"/>
              </a:rPr>
              <a:t>!</a:t>
            </a:r>
            <a:r>
              <a:rPr lang="ru-RU" dirty="0">
                <a:latin typeface="Arial"/>
                <a:cs typeface="Calibri"/>
              </a:rPr>
              <a:t> Проанализируйте данный случай поведения элементов</a:t>
            </a:r>
          </a:p>
        </p:txBody>
      </p:sp>
    </p:spTree>
    <p:extLst>
      <p:ext uri="{BB962C8B-B14F-4D97-AF65-F5344CB8AC3E}">
        <p14:creationId xmlns:p14="http://schemas.microsoft.com/office/powerpoint/2010/main" val="943409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grid-row – растягивает данный элемент на определённое количество строк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12BFD-C4DB-4223-BABA-9F0B2DAE0944}"/>
              </a:ext>
            </a:extLst>
          </p:cNvPr>
          <p:cNvSpPr txBox="1"/>
          <p:nvPr/>
        </p:nvSpPr>
        <p:spPr>
          <a:xfrm>
            <a:off x="1019503" y="5889297"/>
            <a:ext cx="9066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Calibri"/>
              </a:rPr>
              <a:t>Ключевое слово span обозначает количество строк, на которые должен </a:t>
            </a:r>
            <a:r>
              <a:rPr lang="ru-RU" dirty="0">
                <a:latin typeface="Arial"/>
                <a:cs typeface="Calibri"/>
              </a:rPr>
              <a:t>растянутья элемент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7B1EE6E5-C589-42D6-A685-99A3269AD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366" y="2339202"/>
            <a:ext cx="6062717" cy="3072974"/>
          </a:xfrm>
          <a:prstGeom prst="rect">
            <a:avLst/>
          </a:prstGeom>
        </p:spPr>
      </p:pic>
      <p:pic>
        <p:nvPicPr>
          <p:cNvPr id="4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68278E-552F-4ADC-9FA7-6FE8EEC549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59" y="2513132"/>
            <a:ext cx="4915337" cy="240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2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+mn-lt"/>
                <a:cs typeface="Arial"/>
              </a:rPr>
              <a:t>grid-row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12BFD-C4DB-4223-BABA-9F0B2DAE0944}"/>
              </a:ext>
            </a:extLst>
          </p:cNvPr>
          <p:cNvSpPr txBox="1"/>
          <p:nvPr/>
        </p:nvSpPr>
        <p:spPr>
          <a:xfrm>
            <a:off x="1019503" y="5214883"/>
            <a:ext cx="90669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Calibri"/>
              </a:rPr>
              <a:t>Верхняя запись grid-row позволяет указать точные границы строк, на которые должен </a:t>
            </a:r>
            <a:r>
              <a:rPr lang="ru-RU" dirty="0">
                <a:latin typeface="Arial"/>
                <a:cs typeface="Calibri"/>
              </a:rPr>
              <a:t>растянуться данный элемент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75DA5F-C518-4FDF-A609-6B2D501E76DB}"/>
              </a:ext>
            </a:extLst>
          </p:cNvPr>
          <p:cNvSpPr txBox="1"/>
          <p:nvPr/>
        </p:nvSpPr>
        <p:spPr>
          <a:xfrm>
            <a:off x="1019502" y="6046951"/>
            <a:ext cx="90669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b="1" u="sng">
                <a:solidFill>
                  <a:srgbClr val="FF0000"/>
                </a:solidFill>
                <a:latin typeface="Arial"/>
                <a:cs typeface="Calibri"/>
              </a:rPr>
              <a:t>!</a:t>
            </a:r>
            <a:r>
              <a:rPr lang="ru-RU" dirty="0">
                <a:latin typeface="Arial"/>
                <a:cs typeface="Calibri"/>
              </a:rPr>
              <a:t> Проанализируйте данный случай поведения элементов</a:t>
            </a: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6F2380-15FC-4971-A0B4-01EEAD553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65" y="2194922"/>
            <a:ext cx="4127062" cy="2704638"/>
          </a:xfrm>
          <a:prstGeom prst="rect">
            <a:avLst/>
          </a:prstGeom>
        </p:spPr>
      </p:pic>
      <p:pic>
        <p:nvPicPr>
          <p:cNvPr id="9" name="Рисунок 10">
            <a:extLst>
              <a:ext uri="{FF2B5EF4-FFF2-40B4-BE49-F238E27FC236}">
                <a16:creationId xmlns:a16="http://schemas.microsoft.com/office/drawing/2014/main" id="{DAF78E8D-1316-40E3-BB4C-3D80B9601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90" y="2075313"/>
            <a:ext cx="5791200" cy="2935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183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28354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B3900C-004E-40B4-AB99-11CC67B2148C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Arial"/>
                <a:cs typeface="Arial"/>
              </a:rPr>
              <a:t>justify-self || align-self </a:t>
            </a:r>
            <a:r>
              <a:rPr lang="en-US" dirty="0">
                <a:latin typeface="Arial"/>
                <a:cs typeface="Arial"/>
              </a:rPr>
              <a:t>-</a:t>
            </a:r>
            <a:r>
              <a:rPr lang="en-US" b="1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работают так же, как </a:t>
            </a:r>
            <a:r>
              <a:rPr lang="en-US" b="1" dirty="0">
                <a:latin typeface="Arial"/>
                <a:cs typeface="Arial"/>
              </a:rPr>
              <a:t>justify-items</a:t>
            </a:r>
            <a:r>
              <a:rPr lang="en-US" dirty="0">
                <a:latin typeface="Arial"/>
                <a:cs typeface="Arial"/>
              </a:rPr>
              <a:t> и </a:t>
            </a:r>
            <a:r>
              <a:rPr lang="en-US" b="1" dirty="0">
                <a:latin typeface="Arial"/>
                <a:cs typeface="Arial"/>
              </a:rPr>
              <a:t>align-items</a:t>
            </a:r>
            <a:r>
              <a:rPr lang="en-US" dirty="0">
                <a:latin typeface="Arial"/>
                <a:cs typeface="Arial"/>
              </a:rPr>
              <a:t>, но </a:t>
            </a:r>
            <a:r>
              <a:rPr lang="en-US">
                <a:latin typeface="Arial"/>
                <a:cs typeface="Arial"/>
              </a:rPr>
              <a:t>применяются именно для элементов внутри ячеек сетки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F1FE2CE-34EA-4D8A-81FF-27984569A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642" y="2690565"/>
            <a:ext cx="4538717" cy="2992112"/>
          </a:xfrm>
          <a:prstGeom prst="rect">
            <a:avLst/>
          </a:prstGeom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906FC4F0-6651-433B-BF94-14184EFFB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5366" y="2689433"/>
            <a:ext cx="4915337" cy="2994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846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8193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 sz="3600" b="1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38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err="1">
                <a:latin typeface="Arial"/>
                <a:cs typeface="Arial"/>
              </a:rPr>
              <a:t>order</a:t>
            </a:r>
            <a:r>
              <a:rPr lang="ru-RU" sz="1800" dirty="0">
                <a:latin typeface="Arial"/>
                <a:cs typeface="Arial"/>
              </a:rPr>
              <a:t> - по умолчанию grid-элементы располагаются в исходном порядке. Однако свойство </a:t>
            </a:r>
            <a:r>
              <a:rPr lang="ru-RU" sz="1800" b="1" err="1">
                <a:latin typeface="Arial"/>
                <a:cs typeface="Arial"/>
              </a:rPr>
              <a:t>order</a:t>
            </a:r>
            <a:r>
              <a:rPr lang="ru-RU" sz="1800">
                <a:latin typeface="Arial"/>
                <a:cs typeface="Arial"/>
              </a:rPr>
              <a:t> управляет порядком их появления в контейнере grid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720DE722-D36A-45B4-A654-33A9CFA44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159" y="2663332"/>
            <a:ext cx="6132786" cy="3029060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83F5DBB-09AA-40E1-A79B-3370BB9B6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228" y="2445329"/>
            <a:ext cx="3732924" cy="417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90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28230" y="1151995"/>
            <a:ext cx="10800303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Поддержка в браузерах</a:t>
            </a: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39</a:t>
            </a:r>
            <a:endParaRPr lang="ru-RU" altLang="ru-RU" sz="1600" dirty="0">
              <a:cs typeface="Arial"/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266A3855-FE67-4B1B-8B8F-981A47ECF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641" y="2498631"/>
            <a:ext cx="9049405" cy="3428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7D176B-F812-4ADC-8A9B-9F76EF0A8CA8}"/>
              </a:ext>
            </a:extLst>
          </p:cNvPr>
          <p:cNvSpPr txBox="1"/>
          <p:nvPr/>
        </p:nvSpPr>
        <p:spPr>
          <a:xfrm>
            <a:off x="1229711" y="1965434"/>
            <a:ext cx="4459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Источник: https://caniuse.com/css-grid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1608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 Layout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11036"/>
            <a:ext cx="939338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Главная идея, лежащая в основе макета сетки, заключается в разделении веб-страницы на столбцы и строки. В образовавшиеся области сетки можно помещать элементы сетки, а управлять их размерами и расположением можно с помощью специальных свойств модуля.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Кроме того, благодаря своей способности явно размещать элементы в сетке, Grid Layout позволяет кардинально преобразовывать структуру визуального макета (отображаемого на экране), не требуя соответствующих изменений разметки.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>
                <a:latin typeface="Arial"/>
                <a:ea typeface="+mn-lt"/>
                <a:cs typeface="+mn-lt"/>
              </a:rPr>
              <a:t>Хотя многие макеты могут быть отображены с помощью Grid или Flexbox, у каждого есть свои особенности. Grid обеспечивает двухмерное выравнивание, использует нисходящий подход к макету, допускает явное перекрытие элементов и обладает более мощными связующими возможностями. Flexbox фокусируется на распределении пространства по оси, использует более простой восходящий подход к макету, может использовать систему переноса строк на основе размера контента для управления своей вторичной осью и опирается на базовую иерархию разметки для построения более сложных макетов.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132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1160754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Тренажёр</a:t>
            </a:r>
            <a:endParaRPr lang="ru-RU" sz="3600" b="1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cs typeface="Arial"/>
              </a:rPr>
              <a:t>40</a:t>
            </a:r>
            <a:endParaRPr lang="ru-RU" altLang="ru-RU" sz="16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0F7A3-D2DE-4CB5-99EB-05D5F1DA35D1}"/>
              </a:ext>
            </a:extLst>
          </p:cNvPr>
          <p:cNvSpPr txBox="1"/>
          <p:nvPr/>
        </p:nvSpPr>
        <p:spPr>
          <a:xfrm>
            <a:off x="1728952" y="1939158"/>
            <a:ext cx="4459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https://cssgridgarden.com/#ru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E485AC2A-2916-4183-BE85-7BE0329E3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814" y="2717996"/>
            <a:ext cx="6474373" cy="323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146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89540" y="959306"/>
            <a:ext cx="3145269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Bootstrap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41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2B17-452A-4639-BDA0-5C9B227476EE}"/>
              </a:ext>
            </a:extLst>
          </p:cNvPr>
          <p:cNvSpPr txBox="1"/>
          <p:nvPr/>
        </p:nvSpPr>
        <p:spPr>
          <a:xfrm>
            <a:off x="1212192" y="1562539"/>
            <a:ext cx="96362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ea typeface="+mn-lt"/>
                <a:cs typeface="+mn-lt"/>
              </a:rPr>
              <a:t>Bootstrap — это бесплатный фреймворк с открытым исходным кодом для создания веб-сайтов и веб-приложений. Это самый популярный фреймворк HTML, CSS и JS для разработки адаптивных и мобильных проектов в Интернете.</a:t>
            </a:r>
            <a:endParaRPr lang="ru-RU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D656-56A8-464A-8A87-0FAC6BBBC95F}"/>
              </a:ext>
            </a:extLst>
          </p:cNvPr>
          <p:cNvSpPr txBox="1"/>
          <p:nvPr/>
        </p:nvSpPr>
        <p:spPr>
          <a:xfrm>
            <a:off x="1212193" y="2578538"/>
            <a:ext cx="95574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Чтобы начать </a:t>
            </a:r>
            <a:r>
              <a:rPr lang="ru-RU">
                <a:cs typeface="Calibri"/>
              </a:rPr>
              <a:t>использовать Bootstrap, нужно:</a:t>
            </a:r>
          </a:p>
          <a:p>
            <a:r>
              <a:rPr lang="ru-RU">
                <a:cs typeface="Calibri"/>
              </a:rPr>
              <a:t>1) Скачать source-файлы или скопировать CDN-код и вставить в &lt;head&gt; </a:t>
            </a:r>
          </a:p>
          <a:p>
            <a:r>
              <a:rPr lang="ru-RU">
                <a:cs typeface="Calibri"/>
              </a:rPr>
              <a:t>2) Использовать классы, описанные в документации</a:t>
            </a:r>
            <a:endParaRPr lang="ru-RU" dirty="0">
              <a:cs typeface="Calibri"/>
            </a:endParaRPr>
          </a:p>
        </p:txBody>
      </p:sp>
      <p:pic>
        <p:nvPicPr>
          <p:cNvPr id="6" name="Рисунок 7">
            <a:extLst>
              <a:ext uri="{FF2B5EF4-FFF2-40B4-BE49-F238E27FC236}">
                <a16:creationId xmlns:a16="http://schemas.microsoft.com/office/drawing/2014/main" id="{ACE95105-4730-4C24-AC11-97BB19668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607" y="3809627"/>
            <a:ext cx="3838027" cy="25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52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89540" y="959306"/>
            <a:ext cx="9530303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Bootstrap CDN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cs typeface="Arial"/>
              </a:rPr>
              <a:t>42</a:t>
            </a:r>
            <a:endParaRPr lang="ru-RU" altLang="ru-RU" sz="16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D656-56A8-464A-8A87-0FAC6BBBC95F}"/>
              </a:ext>
            </a:extLst>
          </p:cNvPr>
          <p:cNvSpPr txBox="1"/>
          <p:nvPr/>
        </p:nvSpPr>
        <p:spPr>
          <a:xfrm>
            <a:off x="1273503" y="1711435"/>
            <a:ext cx="955740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Копируем две строки, подключающие BootstrapCDN, и вставляем в тэг &lt;head&gt;.</a:t>
            </a:r>
            <a:br>
              <a:rPr lang="ru-RU" dirty="0">
                <a:cs typeface="Calibri"/>
              </a:rPr>
            </a:br>
            <a:r>
              <a:rPr lang="ru-RU">
                <a:cs typeface="Calibri"/>
              </a:rPr>
              <a:t>Ссылка на официальный сайт Bootstrap: </a:t>
            </a:r>
            <a:r>
              <a:rPr lang="ru-RU" dirty="0">
                <a:ea typeface="+mn-lt"/>
                <a:cs typeface="+mn-lt"/>
                <a:hlinkClick r:id="rId3"/>
              </a:rPr>
              <a:t>https://getbootstrap.com/docs/4.1/getting-started/download/</a:t>
            </a:r>
            <a:endParaRPr lang="ru-RU">
              <a:ea typeface="+mn-lt"/>
              <a:cs typeface="+mn-lt"/>
            </a:endParaRP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0336F77-5AE1-4E7E-A8E2-FA7D21671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952" y="2624206"/>
            <a:ext cx="9820165" cy="273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19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89540" y="959306"/>
            <a:ext cx="9530303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Bootstrap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43</a:t>
            </a:r>
            <a:endParaRPr lang="ru-RU" altLang="ru-RU" sz="16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F2D656-56A8-464A-8A87-0FAC6BBBC95F}"/>
              </a:ext>
            </a:extLst>
          </p:cNvPr>
          <p:cNvSpPr txBox="1"/>
          <p:nvPr/>
        </p:nvSpPr>
        <p:spPr>
          <a:xfrm>
            <a:off x="1273503" y="1711435"/>
            <a:ext cx="955740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Теперь можем скопировать какие-либо компоненты и применить их на странице </a:t>
            </a:r>
            <a:r>
              <a:rPr lang="ru-RU" dirty="0">
                <a:cs typeface="Calibri"/>
              </a:rPr>
              <a:t>сайта.</a:t>
            </a:r>
            <a:endParaRPr lang="ru-RU" dirty="0">
              <a:ea typeface="+mn-lt"/>
              <a:cs typeface="+mn-lt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E8377B-7AD0-47A8-A61F-3524F5974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951" y="2145399"/>
            <a:ext cx="8637752" cy="233947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15430CBC-B093-4299-ADDF-67ED7FE9C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435" y="4481404"/>
            <a:ext cx="7604234" cy="20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640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89540" y="959306"/>
            <a:ext cx="729685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Bootstrap vs Grid Layout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44</a:t>
            </a:r>
            <a:endParaRPr lang="ru-RU" altLang="ru-RU" sz="16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AC671B-E4C8-4A1D-893B-92F75BE0ADAC}"/>
              </a:ext>
            </a:extLst>
          </p:cNvPr>
          <p:cNvSpPr txBox="1"/>
          <p:nvPr/>
        </p:nvSpPr>
        <p:spPr>
          <a:xfrm>
            <a:off x="1398861" y="1976930"/>
            <a:ext cx="9364716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На сегодня рекомендуется использовать модуль </a:t>
            </a:r>
            <a:r>
              <a:rPr lang="ru-RU" b="1">
                <a:cs typeface="Calibri"/>
              </a:rPr>
              <a:t>Grid Layout</a:t>
            </a:r>
            <a:r>
              <a:rPr lang="ru-RU">
                <a:cs typeface="Calibri"/>
              </a:rPr>
              <a:t>, так как:</a:t>
            </a:r>
          </a:p>
          <a:p>
            <a:r>
              <a:rPr lang="ru-RU">
                <a:cs typeface="Calibri"/>
              </a:rPr>
              <a:t>1) </a:t>
            </a:r>
            <a:r>
              <a:rPr lang="ru-RU"/>
              <a:t>Разметка может быть проще (</a:t>
            </a:r>
            <a:r>
              <a:rPr lang="ru-RU">
                <a:ea typeface="+mn-lt"/>
                <a:cs typeface="+mn-lt"/>
              </a:rPr>
              <a:t>Замена Bootstrap на CSS Grid сделает HTML чище</a:t>
            </a:r>
            <a:r>
              <a:rPr lang="ru-RU"/>
              <a:t>) </a:t>
            </a:r>
            <a:endParaRPr lang="ru-RU" dirty="0">
              <a:cs typeface="Calibri"/>
            </a:endParaRPr>
          </a:p>
          <a:p>
            <a:r>
              <a:rPr lang="ru-RU" dirty="0">
                <a:cs typeface="Calibri"/>
              </a:rPr>
              <a:t>2) </a:t>
            </a:r>
            <a:r>
              <a:rPr lang="ru-RU" dirty="0"/>
              <a:t>Больше гибкости (</a:t>
            </a:r>
            <a:r>
              <a:rPr lang="ru-RU">
                <a:ea typeface="+mn-lt"/>
                <a:cs typeface="+mn-lt"/>
              </a:rPr>
              <a:t>CSS сетка очень просто перестраивается, когда речь заходит про адаптив. Все, </a:t>
            </a:r>
            <a:r>
              <a:rPr lang="ru-RU" dirty="0">
                <a:ea typeface="+mn-lt"/>
                <a:cs typeface="+mn-lt"/>
              </a:rPr>
              <a:t>что нужно – просто добавить media query и описать, что должно произойти с элементами страницы</a:t>
            </a:r>
            <a:r>
              <a:rPr lang="ru-RU" dirty="0"/>
              <a:t>)</a:t>
            </a:r>
            <a:endParaRPr lang="ru-RU" dirty="0">
              <a:cs typeface="Calibri"/>
            </a:endParaRPr>
          </a:p>
          <a:p>
            <a:r>
              <a:rPr lang="ru-RU">
                <a:cs typeface="Calibri"/>
              </a:rPr>
              <a:t>3) </a:t>
            </a:r>
            <a:r>
              <a:rPr lang="ru-RU"/>
              <a:t>Больше нет лимита в 12 колонок (</a:t>
            </a:r>
            <a:r>
              <a:rPr lang="ru-RU">
                <a:ea typeface="+mn-lt"/>
                <a:cs typeface="+mn-lt"/>
              </a:rPr>
              <a:t>Поскольку сетка Bootstrap базово разделена на 12 колонок, могли возникнуть проблемы с разделением, к примеру, на 5, 7 или 9 колонок.</a:t>
            </a:r>
            <a:endParaRPr lang="ru-RU" dirty="0"/>
          </a:p>
          <a:p>
            <a:r>
              <a:rPr lang="ru-RU">
                <a:ea typeface="+mn-lt"/>
                <a:cs typeface="+mn-lt"/>
              </a:rPr>
              <a:t>CSS Grid позволяет сделать в ряду столько колонок, сколько потребуется</a:t>
            </a:r>
            <a:r>
              <a:rPr lang="ru-RU"/>
              <a:t>)</a:t>
            </a:r>
            <a:endParaRPr lang="ru-RU">
              <a:cs typeface="Calibri"/>
            </a:endParaRPr>
          </a:p>
          <a:p>
            <a:r>
              <a:rPr lang="ru-RU" dirty="0">
                <a:cs typeface="Calibri"/>
              </a:rPr>
              <a:t>4) </a:t>
            </a:r>
            <a:r>
              <a:rPr lang="ru-RU"/>
              <a:t>Высокая поддержка браузерами (по данным caniuse.com)</a:t>
            </a:r>
            <a:endParaRPr lang="ru-RU" dirty="0">
              <a:cs typeface="Calibri"/>
            </a:endParaRPr>
          </a:p>
          <a:p>
            <a:endParaRPr lang="ru-RU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739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http://www.iconsearch.ru/uploads/icons/humano2/128x128/dialog-question.png">
            <a:extLst>
              <a:ext uri="{FF2B5EF4-FFF2-40B4-BE49-F238E27FC236}">
                <a16:creationId xmlns:a16="http://schemas.microsoft.com/office/drawing/2014/main" id="{BE658E0F-2B57-4CE9-B8D8-4063745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656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>
            <a:extLst>
              <a:ext uri="{FF2B5EF4-FFF2-40B4-BE49-F238E27FC236}">
                <a16:creationId xmlns:a16="http://schemas.microsoft.com/office/drawing/2014/main" id="{24EDE16A-1265-47E8-A679-748FD7320341}"/>
              </a:ext>
            </a:extLst>
          </p:cNvPr>
          <p:cNvSpPr>
            <a:spLocks/>
          </p:cNvSpPr>
          <p:nvPr/>
        </p:nvSpPr>
        <p:spPr bwMode="auto">
          <a:xfrm>
            <a:off x="1905000" y="1071212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ru-RU" altLang="ru-RU" sz="3500"/>
              <a:t>Вопросы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425CF7FF-01FC-44E6-912E-FC411076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1773239"/>
            <a:ext cx="25193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ru-RU" altLang="ru-RU" sz="30000" b="1" dirty="0">
                <a:solidFill>
                  <a:srgbClr val="FF0000"/>
                </a:solidFill>
              </a:rPr>
              <a:t>?</a:t>
            </a:r>
            <a:endParaRPr lang="ru-RU" altLang="ru-RU" sz="30000" b="1" i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234FA6C-DD3E-4367-BE0A-4CAEED77377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45</a:t>
            </a:r>
            <a:endParaRPr lang="ru-RU" altLang="ru-RU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4462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Дополнительная литература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1752" y="2331519"/>
            <a:ext cx="8699394" cy="3794645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2"/>
              </a:rPr>
              <a:t>https://habr.com/ru/company/macloud/blog/564182/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3"/>
              </a:rPr>
              <a:t>https://html5book.ru/css-grid/</a:t>
            </a: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4"/>
              </a:rPr>
              <a:t>https://cssgridgarden.com/#ru</a:t>
            </a:r>
            <a:endParaRPr lang="en-US"/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5"/>
              </a:rPr>
              <a:t>https://proglib.io/p/css-grid-vs-bootstrap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80EDB9-2D5F-48D5-B458-D97F25B52DC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46</a:t>
            </a:r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769268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1"/>
            </a:gs>
            <a:gs pos="10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98" y="3067324"/>
            <a:ext cx="7923048" cy="654324"/>
          </a:xfrm>
        </p:spPr>
        <p:txBody>
          <a:bodyPr lIns="91440" tIns="45720" rIns="91440" bIns="45720" anchor="b"/>
          <a:lstStyle/>
          <a:p>
            <a:r>
              <a:rPr lang="ru-RU" b="1" dirty="0"/>
              <a:t>Спасибо за внимание!</a:t>
            </a:r>
            <a:endParaRPr lang="ru-RU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734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 Layout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Arial"/>
                <a:cs typeface="Arial"/>
              </a:rPr>
              <a:t>Чтобы включить модуль</a:t>
            </a:r>
            <a:r>
              <a:rPr lang="ru-RU" sz="1800" b="1" dirty="0">
                <a:latin typeface="Arial"/>
                <a:cs typeface="Arial"/>
              </a:rPr>
              <a:t> Grid Layout</a:t>
            </a:r>
            <a:r>
              <a:rPr lang="ru-RU" sz="1800" dirty="0">
                <a:latin typeface="Arial"/>
                <a:cs typeface="Arial"/>
              </a:rPr>
              <a:t> и его свойства начали функционировать, в первую очередь нужно написать display</a:t>
            </a:r>
            <a:r>
              <a:rPr lang="ru-RU" sz="1800">
                <a:latin typeface="Arial"/>
                <a:cs typeface="Arial"/>
              </a:rPr>
              <a:t>: grid</a:t>
            </a:r>
            <a:r>
              <a:rPr lang="ru-RU" sz="1800" dirty="0">
                <a:latin typeface="Arial"/>
                <a:cs typeface="Arial"/>
              </a:rPr>
              <a:t>;</a:t>
            </a:r>
            <a:endParaRPr lang="ru-RU" sz="1800" dirty="0" err="1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0FA8641E-0A36-4EB7-B910-0A512432E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627" y="2981109"/>
            <a:ext cx="7834744" cy="247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78430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Grid </a:t>
            </a:r>
            <a:r>
              <a:rPr lang="ru-RU" sz="3600" b="1" dirty="0" err="1">
                <a:latin typeface="Arial"/>
                <a:cs typeface="Arial"/>
              </a:rPr>
              <a:t>Layout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781713" cy="67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Свойства </a:t>
            </a:r>
            <a:r>
              <a:rPr lang="ru-RU" sz="1800" b="1">
                <a:latin typeface="Arial"/>
                <a:cs typeface="Arial"/>
              </a:rPr>
              <a:t>Grid Layout</a:t>
            </a:r>
            <a:r>
              <a:rPr lang="ru-RU" sz="1800">
                <a:latin typeface="Arial"/>
                <a:cs typeface="Arial"/>
              </a:rPr>
              <a:t> делятся на:</a:t>
            </a:r>
            <a:endParaRPr lang="ru-RU"/>
          </a:p>
          <a:p>
            <a:pPr marL="285750" indent="-285750"/>
            <a:r>
              <a:rPr lang="ru-RU" sz="1800">
                <a:latin typeface="Arial"/>
                <a:cs typeface="Arial"/>
              </a:rPr>
              <a:t>родительские (свойства грид-контейнера)</a:t>
            </a:r>
            <a:endParaRPr lang="ru-RU">
              <a:latin typeface="Arial"/>
            </a:endParaRPr>
          </a:p>
          <a:p>
            <a:pPr marL="285750" indent="-285750"/>
            <a:r>
              <a:rPr lang="ru-RU" sz="1800">
                <a:cs typeface="Arial"/>
              </a:rPr>
              <a:t>дочерние (свойства грид-элементов)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BC0D256-3688-4CBC-902C-01AE5DB6E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399" y="3113335"/>
            <a:ext cx="3522717" cy="2680847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8475E5-CB54-4395-9B56-E9F36D6F9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573" y="3113251"/>
            <a:ext cx="3654096" cy="1962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D45CAD-F0A4-413E-8761-34C0C6C8BFFB}"/>
              </a:ext>
            </a:extLst>
          </p:cNvPr>
          <p:cNvSpPr txBox="1"/>
          <p:nvPr/>
        </p:nvSpPr>
        <p:spPr>
          <a:xfrm>
            <a:off x="1755228" y="6029434"/>
            <a:ext cx="85764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111111"/>
                </a:solidFill>
                <a:latin typeface="-apple-system"/>
              </a:rPr>
              <a:t>Обратите внимание</a:t>
            </a:r>
            <a:r>
              <a:rPr lang="en-US">
                <a:solidFill>
                  <a:srgbClr val="111111"/>
                </a:solidFill>
                <a:latin typeface="-apple-system"/>
              </a:rPr>
              <a:t>: красным цветом отмечены сокращения для свойств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34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3272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7</a:t>
            </a:r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6B159-2319-4F7D-93C6-CDAD0B8A50DC}"/>
              </a:ext>
            </a:extLst>
          </p:cNvPr>
          <p:cNvSpPr txBox="1"/>
          <p:nvPr/>
        </p:nvSpPr>
        <p:spPr>
          <a:xfrm>
            <a:off x="1953491" y="1762991"/>
            <a:ext cx="8792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-apple-system"/>
              </a:rPr>
              <a:t>Сделаем начальную заготовку и начнём со свойств родительского 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элемента.</a:t>
            </a:r>
            <a:endParaRPr lang="en-US" dirty="0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0562BC-935A-405B-B7DC-3E4550A75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23" y="2398599"/>
            <a:ext cx="3172373" cy="2419906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44677F-FA63-4DDD-9DF9-31DB75D4F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469" y="2400545"/>
            <a:ext cx="3198648" cy="2416015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95C0F718-1CEB-4EE6-B0B1-71354479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8123" y="5019525"/>
            <a:ext cx="7061199" cy="150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3272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cs typeface="Arial"/>
              </a:rPr>
              <a:t>8</a:t>
            </a:r>
            <a:endParaRPr lang="ru-RU" altLang="ru-RU" sz="16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8B6148D-53CA-42F8-97FE-ECA94DF77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66" y="2691959"/>
            <a:ext cx="4372303" cy="23236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191FC2-3AEF-49E9-AFE0-3C5B247FD6A6}"/>
              </a:ext>
            </a:extLst>
          </p:cNvPr>
          <p:cNvSpPr txBox="1"/>
          <p:nvPr/>
        </p:nvSpPr>
        <p:spPr>
          <a:xfrm>
            <a:off x="1886607" y="1667641"/>
            <a:ext cx="936471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11111"/>
                </a:solidFill>
                <a:latin typeface="Arial"/>
                <a:cs typeface="Arial"/>
              </a:rPr>
              <a:t>grid-template-columns </a:t>
            </a:r>
            <a:r>
              <a:rPr lang="en-US">
                <a:ea typeface="+mn-lt"/>
                <a:cs typeface="+mn-lt"/>
              </a:rPr>
              <a:t>используется для определения </a:t>
            </a:r>
            <a:r>
              <a:rPr lang="en-US" b="1">
                <a:ea typeface="+mn-lt"/>
                <a:cs typeface="+mn-lt"/>
              </a:rPr>
              <a:t>количества и ширины</a:t>
            </a:r>
            <a:r>
              <a:rPr lang="en-US">
                <a:ea typeface="+mn-lt"/>
                <a:cs typeface="+mn-lt"/>
              </a:rPr>
              <a:t> колонок. При этом, можно определять как свойства для каждой колонки в отдельности, так и устанавливать ширину всех колонок с помощью функции </a:t>
            </a:r>
            <a:r>
              <a:rPr lang="en-US">
                <a:latin typeface="Consolas"/>
                <a:cs typeface="Arial"/>
              </a:rPr>
              <a:t>repeat()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077022D2-A803-44A4-8D12-C032BD570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331" y="5255676"/>
            <a:ext cx="9478578" cy="75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26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103272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Модуль Grid Layout. Основные свойства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cs typeface="Arial"/>
              </a:rPr>
              <a:t>9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191FC2-3AEF-49E9-AFE0-3C5B247FD6A6}"/>
              </a:ext>
            </a:extLst>
          </p:cNvPr>
          <p:cNvSpPr txBox="1"/>
          <p:nvPr/>
        </p:nvSpPr>
        <p:spPr>
          <a:xfrm>
            <a:off x="1886607" y="1667641"/>
            <a:ext cx="93647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Arial"/>
                <a:cs typeface="Arial"/>
              </a:rPr>
              <a:t>grid-template-columns</a:t>
            </a:r>
            <a:r>
              <a:rPr lang="en-US" b="1" dirty="0">
                <a:solidFill>
                  <a:srgbClr val="111111"/>
                </a:solidFill>
                <a:latin typeface="Arial"/>
                <a:ea typeface="+mn-lt"/>
                <a:cs typeface="Arial"/>
              </a:rPr>
              <a:t>. </a:t>
            </a:r>
            <a:r>
              <a:rPr lang="en-US" dirty="0">
                <a:latin typeface="Arial"/>
                <a:ea typeface="+mn-lt"/>
                <a:cs typeface="+mn-lt"/>
              </a:rPr>
              <a:t> Функция </a:t>
            </a:r>
            <a:r>
              <a:rPr lang="en-US" dirty="0">
                <a:latin typeface="Arial"/>
                <a:cs typeface="Arial"/>
              </a:rPr>
              <a:t>repeat() позволяет задавать одинаковую </a:t>
            </a:r>
            <a:r>
              <a:rPr lang="en-US">
                <a:latin typeface="Arial"/>
                <a:cs typeface="Arial"/>
              </a:rPr>
              <a:t>ширину всем колонкам. </a:t>
            </a: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E35EE7-FBCA-4C51-8CDA-9FD4032AB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75" y="3734235"/>
            <a:ext cx="4319750" cy="2297392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DEF4685-CDB9-40B0-866B-6AEA01D06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34" y="4366532"/>
            <a:ext cx="7104993" cy="52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BD66CB-6383-4081-AB4B-DBAFBB446366}"/>
              </a:ext>
            </a:extLst>
          </p:cNvPr>
          <p:cNvSpPr txBox="1"/>
          <p:nvPr/>
        </p:nvSpPr>
        <p:spPr>
          <a:xfrm>
            <a:off x="1886607" y="2228193"/>
            <a:ext cx="9461061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cs typeface="Arial"/>
              </a:rPr>
              <a:t>fr</a:t>
            </a:r>
            <a:r>
              <a:rPr lang="en-US">
                <a:solidFill>
                  <a:srgbClr val="303030"/>
                </a:solidFill>
                <a:latin typeface="Arial"/>
                <a:cs typeface="Arial"/>
              </a:rPr>
              <a:t> — единица длины, которая позволяет создавать гибкие дорожки. Не является единицей измерения в обычном ее понимании, поэтому не может быть представлена или объединена с другими типами единиц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369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47</Slides>
  <Notes>43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47</vt:i4>
      </vt:variant>
    </vt:vector>
  </HeadingPairs>
  <TitlesOfParts>
    <vt:vector size="49" baseType="lpstr">
      <vt:lpstr>Тема Office</vt:lpstr>
      <vt:lpstr>Специальное оформление</vt:lpstr>
      <vt:lpstr>Разработка клиентских частей интернет ресурсов  осень-зима 2021</vt:lpstr>
      <vt:lpstr>Модуль CSS Grid Layout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1560</cp:revision>
  <dcterms:created xsi:type="dcterms:W3CDTF">2021-10-06T03:14:37Z</dcterms:created>
  <dcterms:modified xsi:type="dcterms:W3CDTF">2021-10-20T09:51:54Z</dcterms:modified>
</cp:coreProperties>
</file>